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2"/>
  </p:notesMasterIdLst>
  <p:sldIdLst>
    <p:sldId id="256" r:id="rId2"/>
    <p:sldId id="295" r:id="rId3"/>
    <p:sldId id="296" r:id="rId4"/>
    <p:sldId id="258" r:id="rId5"/>
    <p:sldId id="261" r:id="rId6"/>
    <p:sldId id="262" r:id="rId7"/>
    <p:sldId id="297" r:id="rId8"/>
    <p:sldId id="298" r:id="rId9"/>
    <p:sldId id="299" r:id="rId10"/>
    <p:sldId id="278" r:id="rId11"/>
  </p:sldIdLst>
  <p:sldSz cx="9144000" cy="5143500" type="screen16x9"/>
  <p:notesSz cx="6858000" cy="9144000"/>
  <p:embeddedFontLst>
    <p:embeddedFont>
      <p:font typeface="Arvo" panose="020B0604020202020204" charset="0"/>
      <p:regular r:id="rId13"/>
      <p:bold r:id="rId14"/>
      <p:italic r:id="rId15"/>
      <p:boldItalic r:id="rId16"/>
    </p:embeddedFont>
    <p:embeddedFont>
      <p:font typeface="Roboto Condensed" panose="02000000000000000000" pitchFamily="2" charset="0"/>
      <p:regular r:id="rId17"/>
      <p:bold r:id="rId18"/>
      <p:italic r:id="rId19"/>
      <p:boldItalic r:id="rId20"/>
    </p:embeddedFont>
    <p:embeddedFont>
      <p:font typeface="Roboto Condensed Light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27665BA-8202-44FC-AD62-C9F0E3EA811A}">
  <a:tblStyle styleId="{E27665BA-8202-44FC-AD62-C9F0E3EA81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5DE48A-E3B5-44D0-98CB-AE0B3FDC03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2.gif>
</file>

<file path=ppt/media/image3.gif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8333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282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194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979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68180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63" name="Google Shape;63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71" name="Google Shape;71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72" name="Google Shape;72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6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83" name="Google Shape;83;p6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84" name="Google Shape;84;p6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85" name="Google Shape;85;p6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6" name="Google Shape;86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87" name="Google Shape;87;p6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88" name="Google Shape;88;p6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89" name="Google Shape;89;p6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90" name="Google Shape;90;p6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91" name="Google Shape;91;p6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" name="Google Shape;92;p6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93" name="Google Shape;93;p6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6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" name="Google Shape;95;p6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96" name="Google Shape;96;p6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6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 txBox="1">
            <a:spLocks noGrp="1"/>
          </p:cNvSpPr>
          <p:nvPr>
            <p:ph type="body" idx="1"/>
          </p:nvPr>
        </p:nvSpPr>
        <p:spPr>
          <a:xfrm>
            <a:off x="814275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0" name="Google Shape;100;p6"/>
          <p:cNvSpPr txBox="1">
            <a:spLocks noGrp="1"/>
          </p:cNvSpPr>
          <p:nvPr>
            <p:ph type="body" idx="2"/>
          </p:nvPr>
        </p:nvSpPr>
        <p:spPr>
          <a:xfrm>
            <a:off x="4396123" y="1537988"/>
            <a:ext cx="3378300" cy="27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▰"/>
              <a:defRPr sz="2000"/>
            </a:lvl1pPr>
            <a:lvl2pPr marL="914400" lvl="1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2pPr>
            <a:lvl3pPr marL="1371600" lvl="2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3pPr>
            <a:lvl4pPr marL="1828800" lvl="3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4pPr>
            <a:lvl5pPr marL="2286000" lvl="4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5pPr>
            <a:lvl6pPr marL="2743200" lvl="5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6pPr>
            <a:lvl7pPr marL="3200400" lvl="6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7pPr>
            <a:lvl8pPr marL="3657600" lvl="7" indent="-355600">
              <a:spcBef>
                <a:spcPts val="1000"/>
              </a:spcBef>
              <a:spcAft>
                <a:spcPts val="0"/>
              </a:spcAft>
              <a:buSzPts val="2000"/>
              <a:buChar char="▻"/>
              <a:defRPr sz="2000"/>
            </a:lvl8pPr>
            <a:lvl9pPr marL="4114800" lvl="8" indent="-355600">
              <a:spcBef>
                <a:spcPts val="1000"/>
              </a:spcBef>
              <a:spcAft>
                <a:spcPts val="1000"/>
              </a:spcAft>
              <a:buSzPts val="2000"/>
              <a:buChar char="▻"/>
              <a:defRPr sz="2000"/>
            </a:lvl9pPr>
          </a:lstStyle>
          <a:p>
            <a:endParaRPr/>
          </a:p>
        </p:txBody>
      </p:sp>
      <p:sp>
        <p:nvSpPr>
          <p:cNvPr id="101" name="Google Shape;101;p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64" name="Google Shape;164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5" name="Google Shape;165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6" name="Google Shape;166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69" name="Google Shape;169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" name="Google Shape;171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72" name="Google Shape;172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" name="Google Shape;173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4" name="Google Shape;174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" name="Google Shape;176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7" name="Google Shape;177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9" name="Google Shape;179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▰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chemeClr val="accent4"/>
              </a:buClr>
              <a:buSzPts val="2400"/>
              <a:buFont typeface="Roboto Condensed Light"/>
              <a:buChar char="▻"/>
              <a:defRPr sz="24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27313" y="1090750"/>
            <a:ext cx="5216715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PARKING</a:t>
            </a:r>
            <a:br>
              <a:rPr lang="hr-HR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hr-HR" spc="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SENZOR</a:t>
            </a:r>
            <a:endParaRPr spc="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Slika 2" descr="Slika na kojoj se prikazuje igračka&#10;&#10;Opis je automatski generiran">
            <a:extLst>
              <a:ext uri="{FF2B5EF4-FFF2-40B4-BE49-F238E27FC236}">
                <a16:creationId xmlns:a16="http://schemas.microsoft.com/office/drawing/2014/main" id="{D9BC1315-7FBC-12AC-EB04-0F8B75D04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4028" y="1090751"/>
            <a:ext cx="3899971" cy="2599980"/>
          </a:xfrm>
          <a:prstGeom prst="rect">
            <a:avLst/>
          </a:prstGeom>
        </p:spPr>
      </p:pic>
      <p:sp>
        <p:nvSpPr>
          <p:cNvPr id="4" name="Google Shape;184;p11">
            <a:extLst>
              <a:ext uri="{FF2B5EF4-FFF2-40B4-BE49-F238E27FC236}">
                <a16:creationId xmlns:a16="http://schemas.microsoft.com/office/drawing/2014/main" id="{86655A0A-7341-65FC-7D2E-0FF86A704E84}"/>
              </a:ext>
            </a:extLst>
          </p:cNvPr>
          <p:cNvSpPr txBox="1">
            <a:spLocks/>
          </p:cNvSpPr>
          <p:nvPr/>
        </p:nvSpPr>
        <p:spPr>
          <a:xfrm>
            <a:off x="3927285" y="4230477"/>
            <a:ext cx="5216715" cy="393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 Condensed"/>
              <a:buNone/>
              <a:defRPr sz="48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800" b="0" dirty="0"/>
              <a:t>Autor: Nikola Dunaj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ka 1">
            <a:extLst>
              <a:ext uri="{FF2B5EF4-FFF2-40B4-BE49-F238E27FC236}">
                <a16:creationId xmlns:a16="http://schemas.microsoft.com/office/drawing/2014/main" id="{5A192472-4C75-C618-A66D-B238FAB39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598" y="2240233"/>
            <a:ext cx="4825387" cy="2711867"/>
          </a:xfrm>
          <a:prstGeom prst="rect">
            <a:avLst/>
          </a:prstGeom>
        </p:spPr>
      </p:pic>
      <p:sp>
        <p:nvSpPr>
          <p:cNvPr id="523" name="Google Shape;523;p3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24" name="Google Shape;524;p33"/>
          <p:cNvSpPr txBox="1">
            <a:spLocks noGrp="1"/>
          </p:cNvSpPr>
          <p:nvPr>
            <p:ph type="ctrTitle" idx="4294967295"/>
          </p:nvPr>
        </p:nvSpPr>
        <p:spPr>
          <a:xfrm>
            <a:off x="581088" y="1570277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6000" dirty="0">
                <a:solidFill>
                  <a:schemeClr val="accent5"/>
                </a:solidFill>
              </a:rPr>
              <a:t>HVALA NA PAŽNJI </a:t>
            </a:r>
            <a:r>
              <a:rPr lang="en" sz="6000" dirty="0">
                <a:solidFill>
                  <a:schemeClr val="accent5"/>
                </a:solidFill>
              </a:rPr>
              <a:t>!</a:t>
            </a:r>
            <a:endParaRPr sz="6000" dirty="0">
              <a:solidFill>
                <a:schemeClr val="accent5"/>
              </a:solidFill>
            </a:endParaRPr>
          </a:p>
        </p:txBody>
      </p:sp>
      <p:sp>
        <p:nvSpPr>
          <p:cNvPr id="3" name="Google Shape;248;p17">
            <a:extLst>
              <a:ext uri="{FF2B5EF4-FFF2-40B4-BE49-F238E27FC236}">
                <a16:creationId xmlns:a16="http://schemas.microsoft.com/office/drawing/2014/main" id="{0F578B94-0057-23E4-36A3-6CDE545BF527}"/>
              </a:ext>
            </a:extLst>
          </p:cNvPr>
          <p:cNvSpPr txBox="1">
            <a:spLocks/>
          </p:cNvSpPr>
          <p:nvPr/>
        </p:nvSpPr>
        <p:spPr>
          <a:xfrm rot="20437262">
            <a:off x="4522726" y="3260210"/>
            <a:ext cx="2681632" cy="279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400" dirty="0">
                <a:solidFill>
                  <a:srgbClr val="FF0000"/>
                </a:solidFill>
              </a:rPr>
              <a:t>Sviraj kolo!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ka 6">
            <a:extLst>
              <a:ext uri="{FF2B5EF4-FFF2-40B4-BE49-F238E27FC236}">
                <a16:creationId xmlns:a16="http://schemas.microsoft.com/office/drawing/2014/main" id="{63F0C295-2E42-B237-310E-436F978827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102" y="1318727"/>
            <a:ext cx="1998356" cy="3633374"/>
          </a:xfrm>
          <a:prstGeom prst="rect">
            <a:avLst/>
          </a:prstGeom>
        </p:spPr>
      </p:pic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OPIS FUNKCIONALNOSTI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814274" y="1744424"/>
            <a:ext cx="3757725" cy="2706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b="1" dirty="0">
                <a:solidFill>
                  <a:srgbClr val="FF9800"/>
                </a:solidFill>
              </a:rPr>
              <a:t>Funkcionalnost</a:t>
            </a:r>
            <a:endParaRPr sz="1400" dirty="0">
              <a:solidFill>
                <a:srgbClr val="FF98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dirty="0"/>
              <a:t>Parking senzor se sastoji od ultrazvučnog senzora koji mjeri udaljenost od nekog objekta.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dirty="0"/>
              <a:t>Udaljenost se prikazuje na dva 7-segmentna zaslona u vrijednostima od 0 - 99 cm.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dirty="0"/>
              <a:t>Za veće udaljenosti od 99 cm se na zaslonu ne prikazuje vrijednost nego samo trepere točke kao indikator uključenosti uređaja.</a:t>
            </a:r>
            <a:endParaRPr sz="1400" dirty="0"/>
          </a:p>
          <a:p>
            <a:pPr marL="0" lvl="0" indent="0" algn="l" rtl="0">
              <a:spcBef>
                <a:spcPts val="600"/>
              </a:spcBef>
              <a:spcAft>
                <a:spcPts val="1000"/>
              </a:spcAft>
              <a:buNone/>
            </a:pPr>
            <a:endParaRPr sz="2400"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3897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OPIS FUNKCIONALNOSTI</a:t>
            </a:r>
            <a:endParaRPr dirty="0"/>
          </a:p>
        </p:txBody>
      </p:sp>
      <p:sp>
        <p:nvSpPr>
          <p:cNvPr id="192" name="Google Shape;192;p12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93" name="Google Shape;193;p12"/>
          <p:cNvSpPr txBox="1">
            <a:spLocks noGrp="1"/>
          </p:cNvSpPr>
          <p:nvPr>
            <p:ph type="body" idx="1"/>
          </p:nvPr>
        </p:nvSpPr>
        <p:spPr>
          <a:xfrm>
            <a:off x="814274" y="1744424"/>
            <a:ext cx="3757725" cy="27063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b="1" dirty="0">
                <a:solidFill>
                  <a:srgbClr val="FF9800"/>
                </a:solidFill>
              </a:rPr>
              <a:t>Funkcionalnost</a:t>
            </a:r>
            <a:endParaRPr sz="1400" dirty="0">
              <a:solidFill>
                <a:srgbClr val="FF9800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r-HR" sz="1400" dirty="0"/>
              <a:t>Uređaj je moguće uključiti i isključiti u bilo kojem trenutku pomoću tipkala. Kad je isključen uređaj, ne trepere točke niti se prikazuje udaljenost.</a:t>
            </a:r>
            <a:br>
              <a:rPr lang="hr-HR" sz="1400" dirty="0"/>
            </a:br>
            <a:br>
              <a:rPr lang="hr-HR" sz="1400" dirty="0"/>
            </a:br>
            <a:r>
              <a:rPr lang="hr-HR" sz="1400" dirty="0"/>
              <a:t>Kad je udaljenost od objekta manja od 5 cm, uređaj preko </a:t>
            </a:r>
            <a:r>
              <a:rPr lang="hr-HR" sz="1400" dirty="0" err="1"/>
              <a:t>piezo</a:t>
            </a:r>
            <a:r>
              <a:rPr lang="hr-HR" sz="1400" dirty="0"/>
              <a:t> zvučnika svira melodiju.</a:t>
            </a:r>
            <a:endParaRPr lang="hr-HR" sz="2400" dirty="0"/>
          </a:p>
        </p:txBody>
      </p:sp>
      <p:grpSp>
        <p:nvGrpSpPr>
          <p:cNvPr id="194" name="Google Shape;194;p12"/>
          <p:cNvGrpSpPr/>
          <p:nvPr/>
        </p:nvGrpSpPr>
        <p:grpSpPr>
          <a:xfrm>
            <a:off x="293683" y="574116"/>
            <a:ext cx="309041" cy="403123"/>
            <a:chOff x="590250" y="244200"/>
            <a:chExt cx="407975" cy="532175"/>
          </a:xfrm>
        </p:grpSpPr>
        <p:sp>
          <p:nvSpPr>
            <p:cNvPr id="195" name="Google Shape;195;p12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2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2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2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2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2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Slika 2" descr="Slika na kojoj se prikazuje tekst, tamno, noć, mjerač&#10;&#10;Opis je automatski generiran">
            <a:extLst>
              <a:ext uri="{FF2B5EF4-FFF2-40B4-BE49-F238E27FC236}">
                <a16:creationId xmlns:a16="http://schemas.microsoft.com/office/drawing/2014/main" id="{BC3300A4-3402-B417-B11F-8E60E0BDB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6405" y="1744424"/>
            <a:ext cx="4096158" cy="225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418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3"/>
          <p:cNvSpPr txBox="1">
            <a:spLocks noGrp="1"/>
          </p:cNvSpPr>
          <p:nvPr>
            <p:ph type="ctrTitle" idx="4294967295"/>
          </p:nvPr>
        </p:nvSpPr>
        <p:spPr>
          <a:xfrm>
            <a:off x="6108544" y="90872"/>
            <a:ext cx="2941772" cy="6128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6000" dirty="0">
                <a:solidFill>
                  <a:schemeClr val="accent5"/>
                </a:solidFill>
              </a:rPr>
              <a:t>SHEMA</a:t>
            </a:r>
            <a:endParaRPr sz="6000" dirty="0">
              <a:solidFill>
                <a:schemeClr val="accent5"/>
              </a:solidFill>
            </a:endParaRPr>
          </a:p>
        </p:txBody>
      </p:sp>
      <p:sp>
        <p:nvSpPr>
          <p:cNvPr id="216" name="Google Shape;216;p1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A9A89C0F-B432-D83B-375F-B91DCD589D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83" t="8353" r="4562" b="5328"/>
          <a:stretch/>
        </p:blipFill>
        <p:spPr>
          <a:xfrm>
            <a:off x="38600" y="703703"/>
            <a:ext cx="6455884" cy="44397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PRECIZNOST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" name="Google Shape;1092;p46">
            <a:extLst>
              <a:ext uri="{FF2B5EF4-FFF2-40B4-BE49-F238E27FC236}">
                <a16:creationId xmlns:a16="http://schemas.microsoft.com/office/drawing/2014/main" id="{37D48F00-ED4F-AD8E-ED56-5E007A32B670}"/>
              </a:ext>
            </a:extLst>
          </p:cNvPr>
          <p:cNvGrpSpPr/>
          <p:nvPr/>
        </p:nvGrpSpPr>
        <p:grpSpPr>
          <a:xfrm>
            <a:off x="282216" y="609236"/>
            <a:ext cx="355154" cy="293361"/>
            <a:chOff x="5268225" y="4341925"/>
            <a:chExt cx="468850" cy="387275"/>
          </a:xfrm>
        </p:grpSpPr>
        <p:sp>
          <p:nvSpPr>
            <p:cNvPr id="3" name="Google Shape;1093;p46">
              <a:extLst>
                <a:ext uri="{FF2B5EF4-FFF2-40B4-BE49-F238E27FC236}">
                  <a16:creationId xmlns:a16="http://schemas.microsoft.com/office/drawing/2014/main" id="{571B3BBA-F297-55D8-F825-3DB3C330EF6C}"/>
                </a:ext>
              </a:extLst>
            </p:cNvPr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94;p46">
              <a:extLst>
                <a:ext uri="{FF2B5EF4-FFF2-40B4-BE49-F238E27FC236}">
                  <a16:creationId xmlns:a16="http://schemas.microsoft.com/office/drawing/2014/main" id="{D2E0996C-F8CF-9D44-3E8D-82EF7C04E371}"/>
                </a:ext>
              </a:extLst>
            </p:cNvPr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95;p46">
              <a:extLst>
                <a:ext uri="{FF2B5EF4-FFF2-40B4-BE49-F238E27FC236}">
                  <a16:creationId xmlns:a16="http://schemas.microsoft.com/office/drawing/2014/main" id="{E9F609DF-7B28-51EC-500C-D0835DA3527B}"/>
                </a:ext>
              </a:extLst>
            </p:cNvPr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96;p46">
              <a:extLst>
                <a:ext uri="{FF2B5EF4-FFF2-40B4-BE49-F238E27FC236}">
                  <a16:creationId xmlns:a16="http://schemas.microsoft.com/office/drawing/2014/main" id="{58E208FD-8C17-8645-E954-9001E8161184}"/>
                </a:ext>
              </a:extLst>
            </p:cNvPr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7;p46">
              <a:extLst>
                <a:ext uri="{FF2B5EF4-FFF2-40B4-BE49-F238E27FC236}">
                  <a16:creationId xmlns:a16="http://schemas.microsoft.com/office/drawing/2014/main" id="{B59A756D-7C29-181C-B8C0-04EF4257B1F7}"/>
                </a:ext>
              </a:extLst>
            </p:cNvPr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8;p46">
              <a:extLst>
                <a:ext uri="{FF2B5EF4-FFF2-40B4-BE49-F238E27FC236}">
                  <a16:creationId xmlns:a16="http://schemas.microsoft.com/office/drawing/2014/main" id="{D9CD42F3-AEB3-8E17-8B9C-723B30912BB8}"/>
                </a:ext>
              </a:extLst>
            </p:cNvPr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9;p46">
              <a:extLst>
                <a:ext uri="{FF2B5EF4-FFF2-40B4-BE49-F238E27FC236}">
                  <a16:creationId xmlns:a16="http://schemas.microsoft.com/office/drawing/2014/main" id="{88960426-A088-2CED-C607-55D582B2FE39}"/>
                </a:ext>
              </a:extLst>
            </p:cNvPr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00;p46">
              <a:extLst>
                <a:ext uri="{FF2B5EF4-FFF2-40B4-BE49-F238E27FC236}">
                  <a16:creationId xmlns:a16="http://schemas.microsoft.com/office/drawing/2014/main" id="{8C8075B9-89A8-4766-0E32-89E47DF806A4}"/>
                </a:ext>
              </a:extLst>
            </p:cNvPr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Slika 13" descr="Slika na kojoj se prikazuje tekst, elektronički&#10;&#10;Opis je automatski generiran">
            <a:extLst>
              <a:ext uri="{FF2B5EF4-FFF2-40B4-BE49-F238E27FC236}">
                <a16:creationId xmlns:a16="http://schemas.microsoft.com/office/drawing/2014/main" id="{7C2C7799-E5EC-ACC2-0044-F4844F14B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36" y="1420952"/>
            <a:ext cx="4700788" cy="3527886"/>
          </a:xfrm>
          <a:prstGeom prst="rect">
            <a:avLst/>
          </a:prstGeom>
        </p:spPr>
      </p:pic>
      <p:sp>
        <p:nvSpPr>
          <p:cNvPr id="15" name="Google Shape;213;p13">
            <a:extLst>
              <a:ext uri="{FF2B5EF4-FFF2-40B4-BE49-F238E27FC236}">
                <a16:creationId xmlns:a16="http://schemas.microsoft.com/office/drawing/2014/main" id="{6893F04C-A783-059B-7F02-DB57305C5A3D}"/>
              </a:ext>
            </a:extLst>
          </p:cNvPr>
          <p:cNvSpPr txBox="1">
            <a:spLocks/>
          </p:cNvSpPr>
          <p:nvPr/>
        </p:nvSpPr>
        <p:spPr>
          <a:xfrm>
            <a:off x="5179692" y="2417168"/>
            <a:ext cx="3685472" cy="612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4000" dirty="0">
                <a:solidFill>
                  <a:schemeClr val="accent5"/>
                </a:solidFill>
              </a:rPr>
              <a:t>PRECIZNO ✓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2228162" y="87810"/>
            <a:ext cx="3720947" cy="4520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>
                <a:solidFill>
                  <a:schemeClr val="accent5"/>
                </a:solidFill>
              </a:rPr>
              <a:t>MELODIJA</a:t>
            </a:r>
            <a:endParaRPr sz="4000" dirty="0">
              <a:solidFill>
                <a:schemeClr val="accent5"/>
              </a:solidFill>
            </a:endParaRPr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" name="Google Shape;884;p46">
            <a:extLst>
              <a:ext uri="{FF2B5EF4-FFF2-40B4-BE49-F238E27FC236}">
                <a16:creationId xmlns:a16="http://schemas.microsoft.com/office/drawing/2014/main" id="{62847BA1-01F1-456F-D218-B0CFD01C5E35}"/>
              </a:ext>
            </a:extLst>
          </p:cNvPr>
          <p:cNvSpPr/>
          <p:nvPr/>
        </p:nvSpPr>
        <p:spPr>
          <a:xfrm>
            <a:off x="307535" y="235801"/>
            <a:ext cx="199242" cy="22930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CBB7C3FC-195F-FFBB-57AA-5C84C52D04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40" t="19607" r="9879" b="7631"/>
          <a:stretch/>
        </p:blipFill>
        <p:spPr>
          <a:xfrm>
            <a:off x="35745" y="738130"/>
            <a:ext cx="5913364" cy="3050071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40CB1510-F45B-9404-0DF6-E5B3854C6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545" r="2049" b="7854"/>
          <a:stretch/>
        </p:blipFill>
        <p:spPr>
          <a:xfrm>
            <a:off x="165253" y="2757400"/>
            <a:ext cx="6444867" cy="2194700"/>
          </a:xfrm>
          <a:prstGeom prst="rect">
            <a:avLst/>
          </a:prstGeom>
        </p:spPr>
      </p:pic>
      <p:pic>
        <p:nvPicPr>
          <p:cNvPr id="8" name="Slika 7">
            <a:extLst>
              <a:ext uri="{FF2B5EF4-FFF2-40B4-BE49-F238E27FC236}">
                <a16:creationId xmlns:a16="http://schemas.microsoft.com/office/drawing/2014/main" id="{8D3C55FA-43D8-6E46-301C-6EE59ED5E4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945" t="21205" r="30883" b="26349"/>
          <a:stretch/>
        </p:blipFill>
        <p:spPr>
          <a:xfrm>
            <a:off x="4842316" y="738130"/>
            <a:ext cx="3996191" cy="2283709"/>
          </a:xfrm>
          <a:prstGeom prst="rect">
            <a:avLst/>
          </a:prstGeom>
        </p:spPr>
      </p:pic>
      <p:sp>
        <p:nvSpPr>
          <p:cNvPr id="9" name="Google Shape;248;p17">
            <a:extLst>
              <a:ext uri="{FF2B5EF4-FFF2-40B4-BE49-F238E27FC236}">
                <a16:creationId xmlns:a16="http://schemas.microsoft.com/office/drawing/2014/main" id="{9C524207-70EE-3DB5-690D-91D0E9CFA0A4}"/>
              </a:ext>
            </a:extLst>
          </p:cNvPr>
          <p:cNvSpPr txBox="1">
            <a:spLocks/>
          </p:cNvSpPr>
          <p:nvPr/>
        </p:nvSpPr>
        <p:spPr>
          <a:xfrm>
            <a:off x="305493" y="1108478"/>
            <a:ext cx="2681632" cy="279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400" dirty="0" err="1">
                <a:solidFill>
                  <a:schemeClr val="accent5"/>
                </a:solidFill>
              </a:rPr>
              <a:t>Ljubiša</a:t>
            </a:r>
            <a:r>
              <a:rPr lang="hr-HR" sz="1400" dirty="0">
                <a:solidFill>
                  <a:schemeClr val="accent5"/>
                </a:solidFill>
              </a:rPr>
              <a:t> Pavković – Bugarsko </a:t>
            </a:r>
            <a:r>
              <a:rPr lang="hr-HR" sz="1400" dirty="0" err="1">
                <a:solidFill>
                  <a:schemeClr val="accent5"/>
                </a:solidFill>
              </a:rPr>
              <a:t>oro</a:t>
            </a:r>
            <a:endParaRPr lang="hr-HR" sz="1400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2228162" y="87810"/>
            <a:ext cx="6877238" cy="4520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>
                <a:solidFill>
                  <a:schemeClr val="accent5"/>
                </a:solidFill>
              </a:rPr>
              <a:t>MELODIJA – klasa i biblioteka</a:t>
            </a:r>
            <a:endParaRPr sz="4000" dirty="0">
              <a:solidFill>
                <a:schemeClr val="accent5"/>
              </a:solidFill>
            </a:endParaRPr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Google Shape;884;p46">
            <a:extLst>
              <a:ext uri="{FF2B5EF4-FFF2-40B4-BE49-F238E27FC236}">
                <a16:creationId xmlns:a16="http://schemas.microsoft.com/office/drawing/2014/main" id="{62847BA1-01F1-456F-D218-B0CFD01C5E35}"/>
              </a:ext>
            </a:extLst>
          </p:cNvPr>
          <p:cNvSpPr/>
          <p:nvPr/>
        </p:nvSpPr>
        <p:spPr>
          <a:xfrm>
            <a:off x="307535" y="235801"/>
            <a:ext cx="199242" cy="22930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Slika 7">
            <a:extLst>
              <a:ext uri="{FF2B5EF4-FFF2-40B4-BE49-F238E27FC236}">
                <a16:creationId xmlns:a16="http://schemas.microsoft.com/office/drawing/2014/main" id="{79C036F9-F06B-C257-2529-43F459A6ED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535" y="922548"/>
            <a:ext cx="2019300" cy="2152650"/>
          </a:xfrm>
          <a:prstGeom prst="rect">
            <a:avLst/>
          </a:prstGeom>
        </p:spPr>
      </p:pic>
      <p:pic>
        <p:nvPicPr>
          <p:cNvPr id="10" name="Slika 9">
            <a:extLst>
              <a:ext uri="{FF2B5EF4-FFF2-40B4-BE49-F238E27FC236}">
                <a16:creationId xmlns:a16="http://schemas.microsoft.com/office/drawing/2014/main" id="{534595EC-7F93-CF9C-EA59-28C0F75CB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6784" y="749472"/>
            <a:ext cx="2960525" cy="43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226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7"/>
          <p:cNvSpPr txBox="1">
            <a:spLocks noGrp="1"/>
          </p:cNvSpPr>
          <p:nvPr>
            <p:ph type="ctrTitle" idx="4294967295"/>
          </p:nvPr>
        </p:nvSpPr>
        <p:spPr>
          <a:xfrm>
            <a:off x="2228162" y="87810"/>
            <a:ext cx="6877238" cy="45201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4000" dirty="0">
                <a:solidFill>
                  <a:schemeClr val="accent5"/>
                </a:solidFill>
              </a:rPr>
              <a:t>KOD - </a:t>
            </a:r>
            <a:r>
              <a:rPr lang="hr-HR" sz="4000" dirty="0" err="1">
                <a:solidFill>
                  <a:schemeClr val="accent5"/>
                </a:solidFill>
              </a:rPr>
              <a:t>main</a:t>
            </a:r>
            <a:endParaRPr sz="4000" dirty="0">
              <a:solidFill>
                <a:schemeClr val="accent5"/>
              </a:solidFill>
            </a:endParaRPr>
          </a:p>
        </p:txBody>
      </p:sp>
      <p:sp>
        <p:nvSpPr>
          <p:cNvPr id="262" name="Google Shape;262;p17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" name="Google Shape;884;p46">
            <a:extLst>
              <a:ext uri="{FF2B5EF4-FFF2-40B4-BE49-F238E27FC236}">
                <a16:creationId xmlns:a16="http://schemas.microsoft.com/office/drawing/2014/main" id="{62847BA1-01F1-456F-D218-B0CFD01C5E35}"/>
              </a:ext>
            </a:extLst>
          </p:cNvPr>
          <p:cNvSpPr/>
          <p:nvPr/>
        </p:nvSpPr>
        <p:spPr>
          <a:xfrm>
            <a:off x="307535" y="235801"/>
            <a:ext cx="199242" cy="22930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EB0CDE78-AEA2-FF3A-C9FF-FEDDF25F9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01" y="771180"/>
            <a:ext cx="3093184" cy="4372319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3E613A55-EA49-5B6C-1059-2FDEAB788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53" y="771181"/>
            <a:ext cx="3021180" cy="4372319"/>
          </a:xfrm>
          <a:prstGeom prst="rect">
            <a:avLst/>
          </a:prstGeom>
        </p:spPr>
      </p:pic>
      <p:pic>
        <p:nvPicPr>
          <p:cNvPr id="9" name="Slika 8">
            <a:extLst>
              <a:ext uri="{FF2B5EF4-FFF2-40B4-BE49-F238E27FC236}">
                <a16:creationId xmlns:a16="http://schemas.microsoft.com/office/drawing/2014/main" id="{5CF0B25D-B815-CD1C-8F0A-201B6245D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6005" y="1034131"/>
            <a:ext cx="2509394" cy="3075237"/>
          </a:xfrm>
          <a:prstGeom prst="rect">
            <a:avLst/>
          </a:prstGeom>
        </p:spPr>
      </p:pic>
      <p:sp>
        <p:nvSpPr>
          <p:cNvPr id="11" name="Google Shape;248;p17">
            <a:extLst>
              <a:ext uri="{FF2B5EF4-FFF2-40B4-BE49-F238E27FC236}">
                <a16:creationId xmlns:a16="http://schemas.microsoft.com/office/drawing/2014/main" id="{25BEB045-C4E0-FAF6-F09D-B8086F7F1D27}"/>
              </a:ext>
            </a:extLst>
          </p:cNvPr>
          <p:cNvSpPr txBox="1">
            <a:spLocks/>
          </p:cNvSpPr>
          <p:nvPr/>
        </p:nvSpPr>
        <p:spPr>
          <a:xfrm>
            <a:off x="1550840" y="1465244"/>
            <a:ext cx="1494019" cy="17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200" dirty="0">
                <a:solidFill>
                  <a:schemeClr val="accent5"/>
                </a:solidFill>
              </a:rPr>
              <a:t>Klasa i biblioteka</a:t>
            </a:r>
          </a:p>
        </p:txBody>
      </p:sp>
      <p:sp>
        <p:nvSpPr>
          <p:cNvPr id="12" name="Google Shape;248;p17">
            <a:extLst>
              <a:ext uri="{FF2B5EF4-FFF2-40B4-BE49-F238E27FC236}">
                <a16:creationId xmlns:a16="http://schemas.microsoft.com/office/drawing/2014/main" id="{C6A5058D-45C4-B690-4003-BF177AB118B2}"/>
              </a:ext>
            </a:extLst>
          </p:cNvPr>
          <p:cNvSpPr txBox="1">
            <a:spLocks/>
          </p:cNvSpPr>
          <p:nvPr/>
        </p:nvSpPr>
        <p:spPr>
          <a:xfrm>
            <a:off x="1550839" y="2159308"/>
            <a:ext cx="1494019" cy="17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200" dirty="0" err="1">
                <a:solidFill>
                  <a:schemeClr val="accent5"/>
                </a:solidFill>
              </a:rPr>
              <a:t>Ticker</a:t>
            </a:r>
            <a:endParaRPr lang="hr-HR" sz="1200" dirty="0">
              <a:solidFill>
                <a:schemeClr val="accent5"/>
              </a:solidFill>
            </a:endParaRPr>
          </a:p>
        </p:txBody>
      </p:sp>
      <p:sp>
        <p:nvSpPr>
          <p:cNvPr id="13" name="Google Shape;248;p17">
            <a:extLst>
              <a:ext uri="{FF2B5EF4-FFF2-40B4-BE49-F238E27FC236}">
                <a16:creationId xmlns:a16="http://schemas.microsoft.com/office/drawing/2014/main" id="{57CEE66B-6F27-CC74-F981-B673256C8AE3}"/>
              </a:ext>
            </a:extLst>
          </p:cNvPr>
          <p:cNvSpPr txBox="1">
            <a:spLocks/>
          </p:cNvSpPr>
          <p:nvPr/>
        </p:nvSpPr>
        <p:spPr>
          <a:xfrm>
            <a:off x="1550838" y="2870122"/>
            <a:ext cx="1494019" cy="17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200" dirty="0" err="1">
                <a:solidFill>
                  <a:schemeClr val="accent5"/>
                </a:solidFill>
              </a:rPr>
              <a:t>Interrupt</a:t>
            </a:r>
            <a:endParaRPr lang="hr-HR" sz="1200" dirty="0">
              <a:solidFill>
                <a:schemeClr val="accent5"/>
              </a:solidFill>
            </a:endParaRPr>
          </a:p>
        </p:txBody>
      </p:sp>
      <p:sp>
        <p:nvSpPr>
          <p:cNvPr id="14" name="Google Shape;248;p17">
            <a:extLst>
              <a:ext uri="{FF2B5EF4-FFF2-40B4-BE49-F238E27FC236}">
                <a16:creationId xmlns:a16="http://schemas.microsoft.com/office/drawing/2014/main" id="{146B95B4-7C01-BD90-1AF4-303CBE504CC1}"/>
              </a:ext>
            </a:extLst>
          </p:cNvPr>
          <p:cNvSpPr txBox="1">
            <a:spLocks/>
          </p:cNvSpPr>
          <p:nvPr/>
        </p:nvSpPr>
        <p:spPr>
          <a:xfrm>
            <a:off x="1550837" y="3919593"/>
            <a:ext cx="1494019" cy="17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1200" dirty="0">
                <a:solidFill>
                  <a:schemeClr val="accent5"/>
                </a:solidFill>
              </a:rPr>
              <a:t>Funkcija</a:t>
            </a:r>
          </a:p>
        </p:txBody>
      </p:sp>
    </p:spTree>
    <p:extLst>
      <p:ext uri="{BB962C8B-B14F-4D97-AF65-F5344CB8AC3E}">
        <p14:creationId xmlns:p14="http://schemas.microsoft.com/office/powerpoint/2010/main" val="873729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UPOTREBA</a:t>
            </a:r>
            <a:endParaRPr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2" name="Google Shape;1092;p46">
            <a:extLst>
              <a:ext uri="{FF2B5EF4-FFF2-40B4-BE49-F238E27FC236}">
                <a16:creationId xmlns:a16="http://schemas.microsoft.com/office/drawing/2014/main" id="{37D48F00-ED4F-AD8E-ED56-5E007A32B670}"/>
              </a:ext>
            </a:extLst>
          </p:cNvPr>
          <p:cNvGrpSpPr/>
          <p:nvPr/>
        </p:nvGrpSpPr>
        <p:grpSpPr>
          <a:xfrm>
            <a:off x="282216" y="609236"/>
            <a:ext cx="355154" cy="293361"/>
            <a:chOff x="5268225" y="4341925"/>
            <a:chExt cx="468850" cy="387275"/>
          </a:xfrm>
        </p:grpSpPr>
        <p:sp>
          <p:nvSpPr>
            <p:cNvPr id="3" name="Google Shape;1093;p46">
              <a:extLst>
                <a:ext uri="{FF2B5EF4-FFF2-40B4-BE49-F238E27FC236}">
                  <a16:creationId xmlns:a16="http://schemas.microsoft.com/office/drawing/2014/main" id="{571B3BBA-F297-55D8-F825-3DB3C330EF6C}"/>
                </a:ext>
              </a:extLst>
            </p:cNvPr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94;p46">
              <a:extLst>
                <a:ext uri="{FF2B5EF4-FFF2-40B4-BE49-F238E27FC236}">
                  <a16:creationId xmlns:a16="http://schemas.microsoft.com/office/drawing/2014/main" id="{D2E0996C-F8CF-9D44-3E8D-82EF7C04E371}"/>
                </a:ext>
              </a:extLst>
            </p:cNvPr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95;p46">
              <a:extLst>
                <a:ext uri="{FF2B5EF4-FFF2-40B4-BE49-F238E27FC236}">
                  <a16:creationId xmlns:a16="http://schemas.microsoft.com/office/drawing/2014/main" id="{E9F609DF-7B28-51EC-500C-D0835DA3527B}"/>
                </a:ext>
              </a:extLst>
            </p:cNvPr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96;p46">
              <a:extLst>
                <a:ext uri="{FF2B5EF4-FFF2-40B4-BE49-F238E27FC236}">
                  <a16:creationId xmlns:a16="http://schemas.microsoft.com/office/drawing/2014/main" id="{58E208FD-8C17-8645-E954-9001E8161184}"/>
                </a:ext>
              </a:extLst>
            </p:cNvPr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97;p46">
              <a:extLst>
                <a:ext uri="{FF2B5EF4-FFF2-40B4-BE49-F238E27FC236}">
                  <a16:creationId xmlns:a16="http://schemas.microsoft.com/office/drawing/2014/main" id="{B59A756D-7C29-181C-B8C0-04EF4257B1F7}"/>
                </a:ext>
              </a:extLst>
            </p:cNvPr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98;p46">
              <a:extLst>
                <a:ext uri="{FF2B5EF4-FFF2-40B4-BE49-F238E27FC236}">
                  <a16:creationId xmlns:a16="http://schemas.microsoft.com/office/drawing/2014/main" id="{D9CD42F3-AEB3-8E17-8B9C-723B30912BB8}"/>
                </a:ext>
              </a:extLst>
            </p:cNvPr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99;p46">
              <a:extLst>
                <a:ext uri="{FF2B5EF4-FFF2-40B4-BE49-F238E27FC236}">
                  <a16:creationId xmlns:a16="http://schemas.microsoft.com/office/drawing/2014/main" id="{88960426-A088-2CED-C607-55D582B2FE39}"/>
                </a:ext>
              </a:extLst>
            </p:cNvPr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00;p46">
              <a:extLst>
                <a:ext uri="{FF2B5EF4-FFF2-40B4-BE49-F238E27FC236}">
                  <a16:creationId xmlns:a16="http://schemas.microsoft.com/office/drawing/2014/main" id="{8C8075B9-89A8-4766-0E32-89E47DF806A4}"/>
                </a:ext>
              </a:extLst>
            </p:cNvPr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" name="Slika 11" descr="Slika na kojoj se prikazuje tekst, stablo, cesta, na otvorenom&#10;&#10;Opis je automatski generiran">
            <a:extLst>
              <a:ext uri="{FF2B5EF4-FFF2-40B4-BE49-F238E27FC236}">
                <a16:creationId xmlns:a16="http://schemas.microsoft.com/office/drawing/2014/main" id="{3B75547C-E798-AA01-EF4B-51A836E493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16" y="1774070"/>
            <a:ext cx="6360955" cy="2862430"/>
          </a:xfrm>
          <a:prstGeom prst="rect">
            <a:avLst/>
          </a:prstGeom>
        </p:spPr>
      </p:pic>
      <p:sp>
        <p:nvSpPr>
          <p:cNvPr id="15" name="Google Shape;213;p13">
            <a:extLst>
              <a:ext uri="{FF2B5EF4-FFF2-40B4-BE49-F238E27FC236}">
                <a16:creationId xmlns:a16="http://schemas.microsoft.com/office/drawing/2014/main" id="{6893F04C-A783-059B-7F02-DB57305C5A3D}"/>
              </a:ext>
            </a:extLst>
          </p:cNvPr>
          <p:cNvSpPr txBox="1">
            <a:spLocks/>
          </p:cNvSpPr>
          <p:nvPr/>
        </p:nvSpPr>
        <p:spPr>
          <a:xfrm>
            <a:off x="5918483" y="1158775"/>
            <a:ext cx="3685472" cy="229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algn="ctr"/>
            <a:r>
              <a:rPr lang="hr-HR" sz="4000" dirty="0">
                <a:solidFill>
                  <a:schemeClr val="accent5"/>
                </a:solidFill>
              </a:rPr>
              <a:t>PARKIRANJE</a:t>
            </a:r>
            <a:br>
              <a:rPr lang="hr-HR" sz="4000" dirty="0">
                <a:solidFill>
                  <a:schemeClr val="accent5"/>
                </a:solidFill>
              </a:rPr>
            </a:br>
            <a:r>
              <a:rPr lang="hr-HR" sz="4000" dirty="0">
                <a:solidFill>
                  <a:schemeClr val="accent5"/>
                </a:solidFill>
              </a:rPr>
              <a:t> NE MORA IZGLEDATI OVAKO !</a:t>
            </a:r>
          </a:p>
        </p:txBody>
      </p:sp>
    </p:spTree>
    <p:extLst>
      <p:ext uri="{BB962C8B-B14F-4D97-AF65-F5344CB8AC3E}">
        <p14:creationId xmlns:p14="http://schemas.microsoft.com/office/powerpoint/2010/main" val="382806370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263248"/>
      </a:dk1>
      <a:lt1>
        <a:srgbClr val="FFFFFF"/>
      </a:lt1>
      <a:dk2>
        <a:srgbClr val="434343"/>
      </a:dk2>
      <a:lt2>
        <a:srgbClr val="E0E4E9"/>
      </a:lt2>
      <a:accent1>
        <a:srgbClr val="3F5378"/>
      </a:accent1>
      <a:accent2>
        <a:srgbClr val="263248"/>
      </a:accent2>
      <a:accent3>
        <a:srgbClr val="92A8C8"/>
      </a:accent3>
      <a:accent4>
        <a:srgbClr val="C7D3E6"/>
      </a:accent4>
      <a:accent5>
        <a:srgbClr val="FF9800"/>
      </a:accent5>
      <a:accent6>
        <a:srgbClr val="D26F00"/>
      </a:accent6>
      <a:hlink>
        <a:srgbClr val="3F5378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157</Words>
  <Application>Microsoft Office PowerPoint</Application>
  <PresentationFormat>Prikaz na zaslonu (16:9)</PresentationFormat>
  <Paragraphs>34</Paragraphs>
  <Slides>10</Slides>
  <Notes>10</Notes>
  <HiddenSlides>0</HiddenSlides>
  <MMClips>0</MMClips>
  <ScaleCrop>false</ScaleCrop>
  <HeadingPairs>
    <vt:vector size="6" baseType="variant">
      <vt:variant>
        <vt:lpstr>Korišteni fontovi</vt:lpstr>
      </vt:variant>
      <vt:variant>
        <vt:i4>4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10</vt:i4>
      </vt:variant>
    </vt:vector>
  </HeadingPairs>
  <TitlesOfParts>
    <vt:vector size="15" baseType="lpstr">
      <vt:lpstr>Roboto Condensed</vt:lpstr>
      <vt:lpstr>Arial</vt:lpstr>
      <vt:lpstr>Roboto Condensed Light</vt:lpstr>
      <vt:lpstr>Arvo</vt:lpstr>
      <vt:lpstr>Salerio template</vt:lpstr>
      <vt:lpstr>PARKING SENZOR</vt:lpstr>
      <vt:lpstr>OPIS FUNKCIONALNOSTI</vt:lpstr>
      <vt:lpstr>OPIS FUNKCIONALNOSTI</vt:lpstr>
      <vt:lpstr>SHEMA</vt:lpstr>
      <vt:lpstr>PRECIZNOST</vt:lpstr>
      <vt:lpstr>MELODIJA</vt:lpstr>
      <vt:lpstr>MELODIJA – klasa i biblioteka</vt:lpstr>
      <vt:lpstr>KOD - main</vt:lpstr>
      <vt:lpstr>UPOTREBA</vt:lpstr>
      <vt:lpstr>HVALA NA PAŽNJI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PARKING SENZOR</dc:title>
  <dc:creator>Nikola</dc:creator>
  <cp:lastModifiedBy>Nikola Dunaj (ndunaj)</cp:lastModifiedBy>
  <cp:revision>7</cp:revision>
  <dcterms:modified xsi:type="dcterms:W3CDTF">2022-12-01T11:58:22Z</dcterms:modified>
</cp:coreProperties>
</file>